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73" r:id="rId2"/>
    <p:sldId id="281" r:id="rId3"/>
    <p:sldId id="282" r:id="rId4"/>
    <p:sldId id="283" r:id="rId5"/>
    <p:sldId id="284" r:id="rId6"/>
    <p:sldId id="285" r:id="rId7"/>
    <p:sldId id="287" r:id="rId8"/>
    <p:sldId id="289" r:id="rId9"/>
    <p:sldId id="292" r:id="rId10"/>
    <p:sldId id="290" r:id="rId11"/>
    <p:sldId id="258" r:id="rId12"/>
    <p:sldId id="266" r:id="rId13"/>
    <p:sldId id="274" r:id="rId14"/>
    <p:sldId id="275" r:id="rId15"/>
    <p:sldId id="276" r:id="rId16"/>
    <p:sldId id="291" r:id="rId17"/>
    <p:sldId id="271" r:id="rId18"/>
    <p:sldId id="293" r:id="rId19"/>
    <p:sldId id="294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138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213E3F1B-B45F-4690-914E-B95A295DA37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843793F-D7F6-467A-AA9F-C3F52C596E8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5F68FB-AFE9-48E9-B31E-C687006FA495}" type="datetimeFigureOut">
              <a:rPr lang="ru-RU" smtClean="0"/>
              <a:t>11.08.2017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D7F18BA-AEA1-43A7-8B12-E9461137622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955AEAB-EBB8-4871-9142-247114E54B7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680498-ACE8-4B32-8E1D-1D331AEA62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511492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792B36-1993-48E9-9721-B22F1CCCB8A1}" type="datetimeFigureOut">
              <a:rPr lang="ru-RU" smtClean="0"/>
              <a:t>11.08.2017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708DEF-3108-4349-83D5-057A20324A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660169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72215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82380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03C318-7EB8-4480-84C3-BB19B4BC6E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25D54BC-3221-497E-A606-88317E2CA5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A5203A3-F222-47C5-8D3E-105668376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C70C2-6543-408B-8A91-41D437051E04}" type="datetime1">
              <a:rPr lang="ru-RU" smtClean="0"/>
              <a:t>11.08.2017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2C6A144-1A4F-4DDA-A512-D3E392C49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F26B102-DADE-4C37-A027-C1F204003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83CC8-0ED5-418F-B206-7354D39647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429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53B6E3-F258-4E49-AF21-E28946548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F3105C5-3D2E-432A-A89A-72BF610681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C36A372-0935-438D-BB40-9DD251F59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4FD63-F976-48A2-BE06-498E813C3201}" type="datetime1">
              <a:rPr lang="ru-RU" smtClean="0"/>
              <a:t>11.08.2017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ED6A932-C653-45A9-A954-6DFC62F2A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6E31767-BAAB-4ED8-B788-095EF976A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83CC8-0ED5-418F-B206-7354D39647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7673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35D056B-EA88-45E6-B3BE-3780B52D24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79C0325-178F-4BBE-A4DA-AFCEF9567F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E161B62-F1F7-4A38-92C5-A3F9D7EB4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EC125-70A9-4C55-8C63-BD5D5CF33E88}" type="datetime1">
              <a:rPr lang="ru-RU" smtClean="0"/>
              <a:t>11.08.2017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CE2686-72E6-488C-860B-0E1365110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A41BB0-A0D2-432A-9DB5-8D9EBC00D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83CC8-0ED5-418F-B206-7354D39647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358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D434A0-0622-47F6-9A5F-F8269EA79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E00321-F4EE-49C3-AA9E-7612D1E790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C3C014A-1BA2-4B43-848F-32226D1CDB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CC4A0-8291-4ED6-B92D-B8AA85C9F64B}" type="datetime1">
              <a:rPr lang="ru-RU" smtClean="0"/>
              <a:t>11.08.2017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8BE1968-0F2D-4C58-B771-72D0C22E3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49ED906-4B6A-41A1-9E4D-2355BFDDC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83CC8-0ED5-418F-B206-7354D39647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6418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2C4715-A73A-4E6F-A029-7964380DC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B2D1A18-7188-4BA5-B5C3-D84061CE58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BA554AB-75A7-4A04-9C24-DA95DAE33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B2FCF-EF41-43B0-9DBB-F24756029108}" type="datetime1">
              <a:rPr lang="ru-RU" smtClean="0"/>
              <a:t>11.08.2017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8C11FF0-4006-4AA7-AB5B-4E9E0F766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FD4C1A-B40A-4747-BBC0-399F4FC2E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83CC8-0ED5-418F-B206-7354D39647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4171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29500E-3F48-456F-A575-DF6A6C2FC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03FA0A-D725-428B-810B-FA96416692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A75AADD-ED41-4119-953F-E181FF7610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320EE7C-809D-4CF5-8A7F-5E0F707C3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5EC12-F6E6-4530-8F1C-D8C3E3E40A9B}" type="datetime1">
              <a:rPr lang="ru-RU" smtClean="0"/>
              <a:t>11.08.2017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2FD74D8-5BE3-47B5-8F8D-CB5933B28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171B1A1-058F-4A69-AB6A-CA2471C31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83CC8-0ED5-418F-B206-7354D39647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0205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2B9185-ABA1-40AD-95C1-8C169AC33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42E17C8-90D3-4089-81EF-CCD681A64B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1A5BF80-3B37-49C5-9DA4-E725056816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B24EED6-A74C-4563-B91E-537182204C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9D84293-DB9C-4F6F-B6BA-06CB83FBCD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EC0797B-A570-4B69-8710-05B501ECB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FD7F7-7557-4E9F-BB25-B5ADCF8678B7}" type="datetime1">
              <a:rPr lang="ru-RU" smtClean="0"/>
              <a:t>11.08.2017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5B46C28-17F6-4A86-B0C9-9DFF791A1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B53C932-DE51-4646-88C9-55DC2F5E7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83CC8-0ED5-418F-B206-7354D39647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6963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03C728-D094-4EE2-ABEA-1F89B9343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3E94D8E-0F54-48DF-823D-1EE976FC3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696C1-F638-4DF9-A1E8-401E7FBCA275}" type="datetime1">
              <a:rPr lang="ru-RU" smtClean="0"/>
              <a:t>11.08.2017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D2A0B69-7191-48D2-8FBC-69CB7B73A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3C8633F-474E-40BF-8B79-947025468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83CC8-0ED5-418F-B206-7354D39647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1883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0F664F5-9403-4C17-8560-E9E801C53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3AD95-A8E5-40FD-9C61-1419D0318300}" type="datetime1">
              <a:rPr lang="ru-RU" smtClean="0"/>
              <a:t>11.08.2017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28BC714-354B-4E8E-A3F6-0E8D322BF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77E36E2-3A6A-41B4-BDA3-E14B69D82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83CC8-0ED5-418F-B206-7354D39647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9840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FFD629-FF31-4DE8-A95C-0EFD2CA98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4C4E08B-1A10-42A8-AEDD-315A6CD6CA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FFC52F8-CBD2-4004-9C8E-9EF98F9FA3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E7BBE5F-F5DC-4324-A8D7-889A8CCA2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48163-76D8-4D78-8424-02749499D6E7}" type="datetime1">
              <a:rPr lang="ru-RU" smtClean="0"/>
              <a:t>11.08.2017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C40D54F-17A4-46D0-B010-AE1B40317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1DED15C-1440-4693-9DC4-88355D5BF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83CC8-0ED5-418F-B206-7354D39647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4522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7123BC-B85F-4919-9188-E99901C74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6D5794E-29C0-4C74-854F-5B7FDC7F6C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6B57AC2-ED8D-49E8-9D8D-4692D5D2B7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973C721-6D35-4CF8-BDE8-CCD6D1B8F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E2628-E4CE-4721-BE78-4DCE1F039D3A}" type="datetime1">
              <a:rPr lang="ru-RU" smtClean="0"/>
              <a:t>11.08.2017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A576AB0-511C-4EA1-9A01-B4E9ED2D5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09C3DAF-3329-452E-BA6C-D58D590E9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83CC8-0ED5-418F-B206-7354D39647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1500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AAE42C-7931-4C4C-ADDA-BEBD62436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EB0676A-6478-41A4-BD82-005473AF69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117CA2B-E43F-4471-8B7F-02D712C635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F08710-3EC7-4881-9703-04E36451A97E}" type="datetime1">
              <a:rPr lang="ru-RU" smtClean="0"/>
              <a:t>11.08.2017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102FAE8-44D9-4FAF-A24B-EF40C965DD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F1448D0-E439-44BC-87B4-312DAF8E95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683CC8-0ED5-418F-B206-7354D39647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7554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977093-A0AD-44F8-B278-D59E743AE0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5854" y="1444666"/>
            <a:ext cx="11582400" cy="1376855"/>
          </a:xfrm>
        </p:spPr>
        <p:txBody>
          <a:bodyPr>
            <a:noAutofit/>
          </a:bodyPr>
          <a:lstStyle/>
          <a:p>
            <a:r>
              <a:rPr lang="ru-RU" sz="4800" dirty="0"/>
              <a:t>Учёт посещений и обращений </a:t>
            </a:r>
            <a:br>
              <a:rPr lang="en-US" sz="4800" dirty="0"/>
            </a:br>
            <a:r>
              <a:rPr lang="ru-RU" sz="4800" dirty="0"/>
              <a:t>в поликлинике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09A5289-07B8-40AB-BFDB-4E85ABDEF6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4961" y="5879245"/>
            <a:ext cx="5369169" cy="697400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ru-RU" dirty="0"/>
              <a:t>Кусакин Н.М. </a:t>
            </a:r>
          </a:p>
          <a:p>
            <a:pPr algn="l"/>
            <a:r>
              <a:rPr lang="ru-RU" dirty="0"/>
              <a:t>Руководитель службы сопровождения ИС МО «</a:t>
            </a:r>
            <a:r>
              <a:rPr lang="ru-RU" dirty="0" err="1"/>
              <a:t>Мегаклиника</a:t>
            </a:r>
            <a:r>
              <a:rPr lang="ru-RU" dirty="0"/>
              <a:t>»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5525A75F-3C94-4867-A0AE-60BCEE5A40E5}"/>
              </a:ext>
            </a:extLst>
          </p:cNvPr>
          <p:cNvSpPr txBox="1">
            <a:spLocks/>
          </p:cNvSpPr>
          <p:nvPr/>
        </p:nvSpPr>
        <p:spPr>
          <a:xfrm>
            <a:off x="195854" y="2973527"/>
            <a:ext cx="11582400" cy="13768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000" b="1" dirty="0"/>
              <a:t>№025/у «Медицинская карта пациента, получающего медицинскую помощь в амбулаторных условиях»</a:t>
            </a:r>
            <a:endParaRPr lang="en-US" sz="2000" b="1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000" b="1" dirty="0"/>
              <a:t>№112/у «История развития ребенка», </a:t>
            </a:r>
            <a:endParaRPr lang="en-US" sz="2000" b="1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000" b="1" dirty="0"/>
              <a:t>ф.026/у-2000 «Учетная форма медицинская карта ребенка для образовательных учреждений»</a:t>
            </a:r>
            <a:endParaRPr lang="en-US" sz="2000" b="1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000" b="1" dirty="0"/>
              <a:t>025-1/у «Талон пациента, получающего медицинскую помощь в амбулаторных</a:t>
            </a:r>
            <a:r>
              <a:rPr lang="en-US" sz="2000" b="1" dirty="0"/>
              <a:t> </a:t>
            </a:r>
            <a:r>
              <a:rPr lang="ru-RU" sz="2000" b="1" dirty="0"/>
              <a:t>условиях»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21EE650-8506-4F4C-98DF-B30E9B1BA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79469" y="6394082"/>
            <a:ext cx="486508" cy="365125"/>
          </a:xfrm>
        </p:spPr>
        <p:txBody>
          <a:bodyPr/>
          <a:lstStyle/>
          <a:p>
            <a:fld id="{1E683CC8-0ED5-418F-B206-7354D3964735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59518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A680380-9BFD-4D66-A045-F6F23A2E28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138339"/>
            <a:ext cx="7888974" cy="2735617"/>
          </a:xfrm>
        </p:spPr>
        <p:txBody>
          <a:bodyPr>
            <a:noAutofit/>
          </a:bodyPr>
          <a:lstStyle/>
          <a:p>
            <a:r>
              <a:rPr lang="ru-RU" sz="3200" dirty="0"/>
              <a:t>Обращение по заболеванию</a:t>
            </a:r>
          </a:p>
          <a:p>
            <a:r>
              <a:rPr lang="ru-RU" sz="3200" dirty="0"/>
              <a:t>Посещение с профилактической целью</a:t>
            </a:r>
          </a:p>
          <a:p>
            <a:r>
              <a:rPr lang="ru-RU" sz="3200" dirty="0"/>
              <a:t>Разовое посещение по заболеванию</a:t>
            </a:r>
          </a:p>
          <a:p>
            <a:r>
              <a:rPr lang="ru-RU" sz="3200" dirty="0"/>
              <a:t>Разовое посещение (с иными целями)</a:t>
            </a:r>
          </a:p>
          <a:p>
            <a:pPr marL="0" indent="0">
              <a:buNone/>
            </a:pPr>
            <a:endParaRPr lang="ru-RU" sz="3200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F7408001-8A4B-4D5E-B800-DF05C1035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133083" cy="1325563"/>
          </a:xfrm>
        </p:spPr>
        <p:txBody>
          <a:bodyPr>
            <a:normAutofit/>
          </a:bodyPr>
          <a:lstStyle/>
          <a:p>
            <a:pPr algn="ctr"/>
            <a:r>
              <a:rPr lang="ru-RU" b="1" dirty="0"/>
              <a:t>Основные информационные объекты в амбулаторных условиях счета ОМС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D3C738C1-77FC-45D6-8A5E-525DEF8EC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6320" y="6347558"/>
            <a:ext cx="424962" cy="365125"/>
          </a:xfrm>
        </p:spPr>
        <p:txBody>
          <a:bodyPr/>
          <a:lstStyle/>
          <a:p>
            <a:fld id="{1E683CC8-0ED5-418F-B206-7354D3964735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1795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05989E-48E3-4A11-9AAC-9C7D2FF07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Информационный объект «Обращение»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271A2C2-03C0-4AE6-89A2-33A63130BA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Один пациент</a:t>
            </a:r>
            <a:endParaRPr lang="en-US" dirty="0"/>
          </a:p>
          <a:p>
            <a:r>
              <a:rPr lang="ru-RU" dirty="0"/>
              <a:t>2 и более посещений (за период)</a:t>
            </a:r>
          </a:p>
          <a:p>
            <a:r>
              <a:rPr lang="ru-RU" dirty="0"/>
              <a:t>Один профиль</a:t>
            </a:r>
          </a:p>
          <a:p>
            <a:r>
              <a:rPr lang="ru-RU" dirty="0"/>
              <a:t>Один заключительный диагноз (не </a:t>
            </a:r>
            <a:r>
              <a:rPr lang="en-US" dirty="0"/>
              <a:t>Z)</a:t>
            </a:r>
            <a:endParaRPr lang="ru-RU" dirty="0"/>
          </a:p>
          <a:p>
            <a:r>
              <a:rPr lang="ru-RU" dirty="0"/>
              <a:t>Более 1 дня (дата начала </a:t>
            </a:r>
            <a:r>
              <a:rPr lang="en-US" dirty="0"/>
              <a:t>≠</a:t>
            </a:r>
            <a:r>
              <a:rPr lang="ru-RU" dirty="0"/>
              <a:t> дата окончания)</a:t>
            </a:r>
          </a:p>
          <a:p>
            <a:r>
              <a:rPr lang="ru-RU" dirty="0"/>
              <a:t>Результат обращения: обязательно!</a:t>
            </a:r>
            <a:endParaRPr lang="en-US" dirty="0"/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79DE28E-A3A4-47CE-8EAF-5FB8657DB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88262" y="6321181"/>
            <a:ext cx="442546" cy="365125"/>
          </a:xfrm>
        </p:spPr>
        <p:txBody>
          <a:bodyPr/>
          <a:lstStyle/>
          <a:p>
            <a:fld id="{1E683CC8-0ED5-418F-B206-7354D3964735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90148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BFC66E-648B-495E-82F8-D7A20E34F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689" y="79617"/>
            <a:ext cx="11033134" cy="942596"/>
          </a:xfrm>
        </p:spPr>
        <p:txBody>
          <a:bodyPr/>
          <a:lstStyle/>
          <a:p>
            <a:pPr algn="ctr"/>
            <a:r>
              <a:rPr lang="ru-RU" dirty="0"/>
              <a:t>Пример оформления обращения в ф.025-1/у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92FB35B-6CCA-4035-B5BF-40BDC99E63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459" y="1022213"/>
            <a:ext cx="8650060" cy="5678132"/>
          </a:xfrm>
          <a:prstGeom prst="rect">
            <a:avLst/>
          </a:prstGeom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0BA8557C-3552-4590-A4B7-E0C1C2367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61884" y="6335220"/>
            <a:ext cx="433754" cy="365125"/>
          </a:xfrm>
        </p:spPr>
        <p:txBody>
          <a:bodyPr/>
          <a:lstStyle/>
          <a:p>
            <a:fld id="{1E683CC8-0ED5-418F-B206-7354D3964735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16039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B0EF11-D1BD-43BD-8C9F-9695D71EC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2264" y="0"/>
            <a:ext cx="10515600" cy="91292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Пример оформления обращения в ф.025-1/у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C45D3C9-25BD-4BFE-BE45-3062994CA4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590" y="868077"/>
            <a:ext cx="8996949" cy="5905839"/>
          </a:xfrm>
          <a:prstGeom prst="rect">
            <a:avLst/>
          </a:prstGeom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6C338F5F-C244-4B1F-9B43-767196B99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97054" y="6338765"/>
            <a:ext cx="442546" cy="365125"/>
          </a:xfrm>
        </p:spPr>
        <p:txBody>
          <a:bodyPr/>
          <a:lstStyle/>
          <a:p>
            <a:fld id="{1E683CC8-0ED5-418F-B206-7354D3964735}" type="slidenum">
              <a:rPr lang="ru-RU" smtClean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19593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027A28-ED00-4B56-BB48-B46127F5A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/>
              <a:t>Пример оформления посещения с профилактической целью в ф.025-1/у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E11E007-3B48-4398-8F27-B0537F93F7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154" y="1617115"/>
            <a:ext cx="8205691" cy="5167312"/>
          </a:xfrm>
          <a:prstGeom prst="rect">
            <a:avLst/>
          </a:prstGeom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9363B3C8-8931-4276-982E-037EBBA65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79470" y="6419302"/>
            <a:ext cx="381000" cy="365125"/>
          </a:xfrm>
        </p:spPr>
        <p:txBody>
          <a:bodyPr/>
          <a:lstStyle/>
          <a:p>
            <a:fld id="{1E683CC8-0ED5-418F-B206-7354D3964735}" type="slidenum">
              <a:rPr lang="ru-RU" smtClean="0"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44117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6AFBCD-8419-4FE1-8DE5-62D30F3CD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4061" y="133789"/>
            <a:ext cx="9785131" cy="1325563"/>
          </a:xfrm>
        </p:spPr>
        <p:txBody>
          <a:bodyPr/>
          <a:lstStyle/>
          <a:p>
            <a:pPr algn="ctr"/>
            <a:r>
              <a:rPr lang="ru-RU" dirty="0"/>
              <a:t>Пример оформления ф.025-1/у </a:t>
            </a:r>
            <a:br>
              <a:rPr lang="ru-RU" dirty="0"/>
            </a:br>
            <a:r>
              <a:rPr lang="ru-RU" dirty="0"/>
              <a:t>в стоматологии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4B02D67-F659-4989-84FF-FA4512D19E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892" y="1459352"/>
            <a:ext cx="7044899" cy="5117132"/>
          </a:xfrm>
          <a:prstGeom prst="rect">
            <a:avLst/>
          </a:prstGeom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15A82924-9787-40C8-9895-33B40DBC5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29192" y="6321181"/>
            <a:ext cx="442546" cy="365125"/>
          </a:xfrm>
        </p:spPr>
        <p:txBody>
          <a:bodyPr/>
          <a:lstStyle/>
          <a:p>
            <a:fld id="{1E683CC8-0ED5-418F-B206-7354D3964735}" type="slidenum">
              <a:rPr lang="ru-RU" smtClean="0"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01210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9546CF-D8F8-4968-811E-67671C046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9220" y="105103"/>
            <a:ext cx="10515600" cy="69220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Отражение данных счета по ОМС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62554AD-F0BD-43E6-853E-0CD160C883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42" y="4164762"/>
            <a:ext cx="11950262" cy="2489963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12BC1C4-0066-4F98-9B45-7BB5960AFA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4592" y="953183"/>
            <a:ext cx="5478817" cy="4766441"/>
          </a:xfrm>
          <a:prstGeom prst="rect">
            <a:avLst/>
          </a:prstGeom>
        </p:spPr>
      </p:pic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B21AEC0-EB08-443F-916E-C28E3D31D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75981" y="6569929"/>
            <a:ext cx="354623" cy="365125"/>
          </a:xfrm>
        </p:spPr>
        <p:txBody>
          <a:bodyPr/>
          <a:lstStyle/>
          <a:p>
            <a:fld id="{1E683CC8-0ED5-418F-B206-7354D3964735}" type="slidenum">
              <a:rPr lang="ru-RU" smtClean="0"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36138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3D4E2F-3EF2-4F71-9738-945F61B4A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022623" cy="1325563"/>
          </a:xfrm>
        </p:spPr>
        <p:txBody>
          <a:bodyPr/>
          <a:lstStyle/>
          <a:p>
            <a:pPr algn="ctr"/>
            <a:r>
              <a:rPr lang="ru-RU" dirty="0"/>
              <a:t>Изменение в модели формирования счетов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E5145E5-311B-4FF5-8A05-5CDC41B567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Изменения для счета – допускается включение в счет отдельных ранее «не законченных» случаев по помощи, оказанной в предыдущем периоде</a:t>
            </a:r>
          </a:p>
          <a:p>
            <a:pPr marL="0" indent="0">
              <a:buNone/>
            </a:pPr>
            <a:r>
              <a:rPr lang="ru-RU" dirty="0"/>
              <a:t>При этом должно быть обеспечено:</a:t>
            </a:r>
          </a:p>
          <a:p>
            <a:r>
              <a:rPr lang="ru-RU" dirty="0"/>
              <a:t>Каждый случай лечения должен быть отражен в счёте</a:t>
            </a:r>
          </a:p>
          <a:p>
            <a:r>
              <a:rPr lang="ru-RU" dirty="0"/>
              <a:t>Счет, поданный за предыдущий период остается неизменным 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3BBFFB1-4B79-4C45-9C62-280413387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5926" y="6277220"/>
            <a:ext cx="389792" cy="365125"/>
          </a:xfrm>
        </p:spPr>
        <p:txBody>
          <a:bodyPr/>
          <a:lstStyle/>
          <a:p>
            <a:fld id="{1E683CC8-0ED5-418F-B206-7354D3964735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79241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762ADDC9-6B18-49AF-8638-BA43EAD57BF9}"/>
              </a:ext>
            </a:extLst>
          </p:cNvPr>
          <p:cNvGrpSpPr/>
          <p:nvPr/>
        </p:nvGrpSpPr>
        <p:grpSpPr>
          <a:xfrm>
            <a:off x="876342" y="1603612"/>
            <a:ext cx="9210082" cy="1903570"/>
            <a:chOff x="876341" y="1323288"/>
            <a:chExt cx="9210082" cy="1903570"/>
          </a:xfrm>
        </p:grpSpPr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id="{996B21F7-57E8-424C-A558-274F2B28E6BF}"/>
                </a:ext>
              </a:extLst>
            </p:cNvPr>
            <p:cNvSpPr/>
            <p:nvPr/>
          </p:nvSpPr>
          <p:spPr>
            <a:xfrm>
              <a:off x="1157736" y="1913430"/>
              <a:ext cx="1992283" cy="9395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31.07.2017</a:t>
              </a:r>
            </a:p>
          </p:txBody>
        </p:sp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60CC43FB-5D04-48D0-9CC5-F9978CB6D188}"/>
                </a:ext>
              </a:extLst>
            </p:cNvPr>
            <p:cNvSpPr/>
            <p:nvPr/>
          </p:nvSpPr>
          <p:spPr>
            <a:xfrm>
              <a:off x="3777143" y="1913430"/>
              <a:ext cx="1992283" cy="9395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03.08.2017</a:t>
              </a:r>
            </a:p>
          </p:txBody>
        </p:sp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C89460D9-BECE-45FA-9D44-1E0F6E635410}"/>
                </a:ext>
              </a:extLst>
            </p:cNvPr>
            <p:cNvSpPr/>
            <p:nvPr/>
          </p:nvSpPr>
          <p:spPr>
            <a:xfrm>
              <a:off x="6396549" y="1913429"/>
              <a:ext cx="1992283" cy="9395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07.08.2017</a:t>
              </a:r>
            </a:p>
          </p:txBody>
        </p:sp>
        <p:cxnSp>
          <p:nvCxnSpPr>
            <p:cNvPr id="8" name="Прямая соединительная линия 7">
              <a:extLst>
                <a:ext uri="{FF2B5EF4-FFF2-40B4-BE49-F238E27FC236}">
                  <a16:creationId xmlns:a16="http://schemas.microsoft.com/office/drawing/2014/main" id="{D4FA8779-5C1B-4E1D-8F9A-F83C715689B7}"/>
                </a:ext>
              </a:extLst>
            </p:cNvPr>
            <p:cNvCxnSpPr>
              <a:cxnSpLocks/>
            </p:cNvCxnSpPr>
            <p:nvPr/>
          </p:nvCxnSpPr>
          <p:spPr>
            <a:xfrm>
              <a:off x="3496351" y="1323288"/>
              <a:ext cx="0" cy="1903570"/>
            </a:xfrm>
            <a:prstGeom prst="line">
              <a:avLst/>
            </a:prstGeom>
            <a:ln w="444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ABED60F-02B1-443B-934F-76617253C18E}"/>
                </a:ext>
              </a:extLst>
            </p:cNvPr>
            <p:cNvSpPr txBox="1"/>
            <p:nvPr/>
          </p:nvSpPr>
          <p:spPr>
            <a:xfrm>
              <a:off x="876341" y="1323288"/>
              <a:ext cx="2607122" cy="3750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/>
                <a:t>Отчетный период </a:t>
              </a:r>
              <a:r>
                <a:rPr lang="ru-RU" b="1" dirty="0"/>
                <a:t>0717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F238C84-A2DA-480F-8F14-FE4E0E2D4F86}"/>
                </a:ext>
              </a:extLst>
            </p:cNvPr>
            <p:cNvSpPr txBox="1"/>
            <p:nvPr/>
          </p:nvSpPr>
          <p:spPr>
            <a:xfrm>
              <a:off x="3807631" y="1323288"/>
              <a:ext cx="2771900" cy="3750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/>
                <a:t>Отчетный период </a:t>
              </a:r>
              <a:r>
                <a:rPr lang="ru-RU" b="1" dirty="0"/>
                <a:t>0817</a:t>
              </a:r>
            </a:p>
          </p:txBody>
        </p:sp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B4BECC4F-B671-462B-8BCC-DF5E3A08CDA9}"/>
                </a:ext>
              </a:extLst>
            </p:cNvPr>
            <p:cNvSpPr/>
            <p:nvPr/>
          </p:nvSpPr>
          <p:spPr>
            <a:xfrm>
              <a:off x="3615966" y="1811524"/>
              <a:ext cx="4889708" cy="1120944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8" name="Прямая со стрелкой 17">
              <a:extLst>
                <a:ext uri="{FF2B5EF4-FFF2-40B4-BE49-F238E27FC236}">
                  <a16:creationId xmlns:a16="http://schemas.microsoft.com/office/drawing/2014/main" id="{D355DEB8-ED4D-4AD1-9F93-C9FCC4DA8BDC}"/>
                </a:ext>
              </a:extLst>
            </p:cNvPr>
            <p:cNvCxnSpPr>
              <a:cxnSpLocks/>
              <a:stCxn id="15" idx="3"/>
            </p:cNvCxnSpPr>
            <p:nvPr/>
          </p:nvCxnSpPr>
          <p:spPr>
            <a:xfrm>
              <a:off x="8505674" y="2371996"/>
              <a:ext cx="746725" cy="11215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88C3247-130C-4770-95BA-B64A34560CD9}"/>
                </a:ext>
              </a:extLst>
            </p:cNvPr>
            <p:cNvSpPr txBox="1"/>
            <p:nvPr/>
          </p:nvSpPr>
          <p:spPr>
            <a:xfrm>
              <a:off x="9252399" y="2190445"/>
              <a:ext cx="834024" cy="3099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/>
                <a:t>БЫЛО</a:t>
              </a:r>
              <a:endParaRPr lang="ru-RU" b="1" dirty="0"/>
            </a:p>
          </p:txBody>
        </p:sp>
      </p:grpSp>
      <p:sp>
        <p:nvSpPr>
          <p:cNvPr id="33" name="Заголовок 1">
            <a:extLst>
              <a:ext uri="{FF2B5EF4-FFF2-40B4-BE49-F238E27FC236}">
                <a16:creationId xmlns:a16="http://schemas.microsoft.com/office/drawing/2014/main" id="{690A2CD9-3F86-4724-AC02-C939515D6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942" y="405127"/>
            <a:ext cx="10515600" cy="69220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Изменения в реестре счета</a:t>
            </a:r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986465F8-12AA-4962-A3CE-A55F144E37E2}"/>
              </a:ext>
            </a:extLst>
          </p:cNvPr>
          <p:cNvGrpSpPr/>
          <p:nvPr/>
        </p:nvGrpSpPr>
        <p:grpSpPr>
          <a:xfrm>
            <a:off x="876342" y="4082811"/>
            <a:ext cx="9210082" cy="1456343"/>
            <a:chOff x="876341" y="4082811"/>
            <a:chExt cx="10677657" cy="1888436"/>
          </a:xfrm>
        </p:grpSpPr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id="{6F058136-A417-4A04-A27C-55D9EAE03FEF}"/>
                </a:ext>
              </a:extLst>
            </p:cNvPr>
            <p:cNvSpPr/>
            <p:nvPr/>
          </p:nvSpPr>
          <p:spPr>
            <a:xfrm>
              <a:off x="1100031" y="4221060"/>
              <a:ext cx="2358277" cy="158286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31.07.2017</a:t>
              </a:r>
            </a:p>
          </p:txBody>
        </p:sp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id="{E2247C78-8B42-4B86-8EB8-366B0759FCB7}"/>
                </a:ext>
              </a:extLst>
            </p:cNvPr>
            <p:cNvSpPr/>
            <p:nvPr/>
          </p:nvSpPr>
          <p:spPr>
            <a:xfrm>
              <a:off x="4200638" y="4221060"/>
              <a:ext cx="2358277" cy="158286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03.08.2017</a:t>
              </a:r>
            </a:p>
          </p:txBody>
        </p:sp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id="{8307B9F1-6E36-4364-A390-01E6957154B7}"/>
                </a:ext>
              </a:extLst>
            </p:cNvPr>
            <p:cNvSpPr/>
            <p:nvPr/>
          </p:nvSpPr>
          <p:spPr>
            <a:xfrm>
              <a:off x="7301245" y="4221058"/>
              <a:ext cx="2358277" cy="158286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07.08.2017</a:t>
              </a:r>
            </a:p>
          </p:txBody>
        </p:sp>
        <p:sp>
          <p:nvSpPr>
            <p:cNvPr id="28" name="Прямоугольник 27">
              <a:extLst>
                <a:ext uri="{FF2B5EF4-FFF2-40B4-BE49-F238E27FC236}">
                  <a16:creationId xmlns:a16="http://schemas.microsoft.com/office/drawing/2014/main" id="{05B98D01-8441-41E4-92E8-C21E68D68FF6}"/>
                </a:ext>
              </a:extLst>
            </p:cNvPr>
            <p:cNvSpPr/>
            <p:nvPr/>
          </p:nvSpPr>
          <p:spPr>
            <a:xfrm>
              <a:off x="876341" y="4082811"/>
              <a:ext cx="8921487" cy="1888436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1" name="Прямая со стрелкой 30">
              <a:extLst>
                <a:ext uri="{FF2B5EF4-FFF2-40B4-BE49-F238E27FC236}">
                  <a16:creationId xmlns:a16="http://schemas.microsoft.com/office/drawing/2014/main" id="{1A15452F-3896-4421-9B5C-56F890136CD8}"/>
                </a:ext>
              </a:extLst>
            </p:cNvPr>
            <p:cNvCxnSpPr>
              <a:cxnSpLocks/>
            </p:cNvCxnSpPr>
            <p:nvPr/>
          </p:nvCxnSpPr>
          <p:spPr>
            <a:xfrm>
              <a:off x="9816541" y="5012491"/>
              <a:ext cx="505628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8E55C77-D122-429B-97DA-10FF3662F103}"/>
                </a:ext>
              </a:extLst>
            </p:cNvPr>
            <p:cNvSpPr txBox="1"/>
            <p:nvPr/>
          </p:nvSpPr>
          <p:spPr>
            <a:xfrm>
              <a:off x="10489050" y="4842753"/>
              <a:ext cx="1064948" cy="63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/>
                <a:t>СТАЛО</a:t>
              </a:r>
              <a:endParaRPr lang="ru-RU" b="1" dirty="0"/>
            </a:p>
          </p:txBody>
        </p:sp>
      </p:grp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07F2C320-4BF6-4EC5-A1CD-08E51E1C9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7392" y="6242050"/>
            <a:ext cx="363415" cy="365125"/>
          </a:xfrm>
        </p:spPr>
        <p:txBody>
          <a:bodyPr/>
          <a:lstStyle/>
          <a:p>
            <a:fld id="{1E683CC8-0ED5-418F-B206-7354D3964735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11971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B2D5E9B-72FC-4273-8A49-E62941C7FF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577" y="1090246"/>
            <a:ext cx="10870223" cy="323642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dirty="0"/>
              <a:t>Корректное  оформление первичной документации – это самостоятельное управление своим счетом, т.е. правильное включение в счет посещений и обращений.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9C7CA585-D1A5-481F-B926-37B938444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2919" y="4006429"/>
            <a:ext cx="6811537" cy="2132748"/>
          </a:xfrm>
        </p:spPr>
        <p:txBody>
          <a:bodyPr>
            <a:normAutofit/>
          </a:bodyPr>
          <a:lstStyle/>
          <a:p>
            <a:r>
              <a:rPr lang="ru-RU" sz="5400" dirty="0"/>
              <a:t>Спасибо за внимание!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6339479F-7AFB-4474-9877-5635F0299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49807" y="6250842"/>
            <a:ext cx="354623" cy="365125"/>
          </a:xfrm>
        </p:spPr>
        <p:txBody>
          <a:bodyPr/>
          <a:lstStyle/>
          <a:p>
            <a:fld id="{1E683CC8-0ED5-418F-B206-7354D3964735}" type="slidenum">
              <a:rPr lang="ru-RU" smtClean="0"/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9820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B26079-9356-428C-976E-E4F67A2A46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666557"/>
          </a:xfrm>
        </p:spPr>
        <p:txBody>
          <a:bodyPr>
            <a:noAutofit/>
          </a:bodyPr>
          <a:lstStyle/>
          <a:p>
            <a:r>
              <a:rPr lang="ru-RU" sz="2800" b="1" dirty="0"/>
              <a:t>Учет амбулаторно-поликлинической помощи по обращениям и посещениям по форме №025/у «Медицинская карта пациента, получающего медицинскую помощь в амбулаторных условиях»</a:t>
            </a:r>
            <a:endParaRPr lang="ru-RU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435E21-B7F5-4BB0-BFD5-2F97DEB89DE5}"/>
              </a:ext>
            </a:extLst>
          </p:cNvPr>
          <p:cNvSpPr txBox="1"/>
          <p:nvPr/>
        </p:nvSpPr>
        <p:spPr>
          <a:xfrm>
            <a:off x="1386840" y="3547872"/>
            <a:ext cx="96591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3200" dirty="0"/>
              <a:t>  Медицинское наблюдение в динамике</a:t>
            </a:r>
            <a:br>
              <a:rPr lang="ru-RU" sz="3200" dirty="0"/>
            </a:br>
            <a:endParaRPr lang="ru-RU" sz="32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3200" dirty="0"/>
              <a:t>  Этапный эпикриз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79E9ACEA-2342-49AF-8F81-575337C3B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76184" y="6373934"/>
            <a:ext cx="398585" cy="365125"/>
          </a:xfrm>
        </p:spPr>
        <p:txBody>
          <a:bodyPr/>
          <a:lstStyle/>
          <a:p>
            <a:fld id="{1E683CC8-0ED5-418F-B206-7354D3964735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00939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A7A46E-E723-4E74-8CE4-EB7F0DBFB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Форма 025/у. </a:t>
            </a:r>
            <a:br>
              <a:rPr lang="ru-RU" dirty="0"/>
            </a:br>
            <a:r>
              <a:rPr lang="ru-RU" dirty="0"/>
              <a:t>Медицинское наблюдение в динамике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385F960-C781-46D5-B844-783280BF30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C3DED15-E36E-4799-95E4-4713C04971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90687"/>
            <a:ext cx="10755398" cy="4964755"/>
          </a:xfrm>
          <a:prstGeom prst="rect">
            <a:avLst/>
          </a:prstGeom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BA962F17-E13B-43E8-8857-7EC946857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93597" y="6346994"/>
            <a:ext cx="489963" cy="365125"/>
          </a:xfrm>
        </p:spPr>
        <p:txBody>
          <a:bodyPr/>
          <a:lstStyle/>
          <a:p>
            <a:fld id="{1E683CC8-0ED5-418F-B206-7354D3964735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30828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A7A46E-E723-4E74-8CE4-EB7F0DBFB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Форма 025/у. Этапный эпикриз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BBEE612-208E-4A0C-A8B6-5D8E5FC363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5360" y="1436641"/>
            <a:ext cx="8401279" cy="523178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0B0F968-CD2F-4DD8-A73E-721937E1E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2562" y="6303304"/>
            <a:ext cx="389792" cy="365125"/>
          </a:xfrm>
        </p:spPr>
        <p:txBody>
          <a:bodyPr/>
          <a:lstStyle/>
          <a:p>
            <a:fld id="{1E683CC8-0ED5-418F-B206-7354D3964735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38027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B26079-9356-428C-976E-E4F67A2A46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666557"/>
          </a:xfrm>
        </p:spPr>
        <p:txBody>
          <a:bodyPr>
            <a:noAutofit/>
          </a:bodyPr>
          <a:lstStyle/>
          <a:p>
            <a:r>
              <a:rPr lang="ru-RU" sz="2800" b="1" dirty="0"/>
              <a:t>Учет амбулаторно-поликлинической помощи по обращениям и посещениям по форме №112/у «История развития ребенка»</a:t>
            </a:r>
            <a:endParaRPr lang="ru-RU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435E21-B7F5-4BB0-BFD5-2F97DEB89DE5}"/>
              </a:ext>
            </a:extLst>
          </p:cNvPr>
          <p:cNvSpPr txBox="1"/>
          <p:nvPr/>
        </p:nvSpPr>
        <p:spPr>
          <a:xfrm>
            <a:off x="1386840" y="3547872"/>
            <a:ext cx="965911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3200" dirty="0"/>
              <a:t>  Лист текущих наблюдений</a:t>
            </a:r>
            <a:br>
              <a:rPr lang="ru-RU" sz="3200" dirty="0"/>
            </a:br>
            <a:endParaRPr lang="ru-RU" sz="32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3200" dirty="0"/>
              <a:t>  Лист для записи заключительных (уточненных) диагнозов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799B6DE7-5D76-4EF1-9042-BC97DB1F4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41015" y="6312388"/>
            <a:ext cx="372208" cy="365125"/>
          </a:xfrm>
        </p:spPr>
        <p:txBody>
          <a:bodyPr/>
          <a:lstStyle/>
          <a:p>
            <a:fld id="{1E683CC8-0ED5-418F-B206-7354D3964735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45032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</p:spPr>
      </p:sp>
      <p:sp>
        <p:nvSpPr>
          <p:cNvPr id="10" name="Rounded Rectangle 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828801"/>
            <a:ext cx="10515600" cy="4362450"/>
          </a:xfrm>
          <a:prstGeom prst="roundRect">
            <a:avLst>
              <a:gd name="adj" fmla="val 0"/>
            </a:avLst>
          </a:prstGeom>
          <a:noFill/>
          <a:ln w="9525">
            <a:solidFill>
              <a:schemeClr val="bg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Рисунок 2" descr="Изображение выглядит как снимок экран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0517A005-30F1-4BD0-B68A-EF40840E1B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240" y="1542136"/>
            <a:ext cx="9875520" cy="2098547"/>
          </a:xfrm>
          <a:prstGeom prst="rect">
            <a:avLst/>
          </a:prstGeom>
          <a:noFill/>
          <a:effectLst/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A7A46E-E723-4E74-8CE4-EB7F0DBFB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Форма</a:t>
            </a: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112/у. </a:t>
            </a:r>
            <a:r>
              <a:rPr lang="en-US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Лист</a:t>
            </a:r>
            <a:r>
              <a:rPr lang="ru-RU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ы</a:t>
            </a: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текущих</a:t>
            </a: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наблюдений</a:t>
            </a:r>
            <a:r>
              <a:rPr lang="ru-RU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и</a:t>
            </a:r>
            <a:br>
              <a:rPr lang="ru-RU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ru-RU" dirty="0"/>
              <a:t>заключительных (уточненных) диагнозов</a:t>
            </a:r>
            <a:endParaRPr lang="en-US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B7EE6B7-FB17-4953-99F6-6F0DA45845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8240" y="3705226"/>
            <a:ext cx="9875520" cy="2973387"/>
          </a:xfrm>
          <a:prstGeom prst="rect">
            <a:avLst/>
          </a:prstGeom>
          <a:noFill/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F78AB3E-5595-4240-B206-C7CB4C68F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41015" y="6378031"/>
            <a:ext cx="372208" cy="365125"/>
          </a:xfrm>
        </p:spPr>
        <p:txBody>
          <a:bodyPr/>
          <a:lstStyle/>
          <a:p>
            <a:fld id="{1E683CC8-0ED5-418F-B206-7354D3964735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0194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B26079-9356-428C-976E-E4F67A2A46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44396" y="428680"/>
            <a:ext cx="9144000" cy="1666557"/>
          </a:xfrm>
        </p:spPr>
        <p:txBody>
          <a:bodyPr>
            <a:noAutofit/>
          </a:bodyPr>
          <a:lstStyle/>
          <a:p>
            <a:r>
              <a:rPr lang="ru-RU" sz="2800" b="1" dirty="0"/>
              <a:t>Учет амбулаторно-поликлинической помощи по обращениям и посещениям по форме 026/у-2000 «Учетная форма медицинская карта ребенка для образовательных учреждений»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435E21-B7F5-4BB0-BFD5-2F97DEB89DE5}"/>
              </a:ext>
            </a:extLst>
          </p:cNvPr>
          <p:cNvSpPr txBox="1"/>
          <p:nvPr/>
        </p:nvSpPr>
        <p:spPr>
          <a:xfrm>
            <a:off x="1386840" y="2641028"/>
            <a:ext cx="96591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3200" dirty="0"/>
              <a:t>  Данные текущего медицинского наблюдения</a:t>
            </a:r>
            <a:br>
              <a:rPr lang="ru-RU" sz="3200" dirty="0"/>
            </a:br>
            <a:endParaRPr lang="ru-RU" sz="3200" dirty="0"/>
          </a:p>
          <a:p>
            <a:endParaRPr lang="ru-RU" sz="32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99056CF-CF51-4C62-98E8-C95A70C1D6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750" y="3620068"/>
            <a:ext cx="10505292" cy="2272821"/>
          </a:xfrm>
          <a:prstGeom prst="rect">
            <a:avLst/>
          </a:prstGeom>
          <a:noFill/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BBE2DEE9-9A18-4D52-B060-8FA5401B3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4638" y="6321181"/>
            <a:ext cx="381000" cy="365125"/>
          </a:xfrm>
        </p:spPr>
        <p:txBody>
          <a:bodyPr/>
          <a:lstStyle/>
          <a:p>
            <a:fld id="{1E683CC8-0ED5-418F-B206-7354D3964735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00391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D4174B-28D0-4403-B35E-1FE497B5E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133083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025-1/у «Талон пациента, получающего медицинскую помощь в амбулаторных условиях»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21C5EFD-111A-42AA-A052-4F6B472E30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1808" y="1690688"/>
            <a:ext cx="7048714" cy="48482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Объект 2">
            <a:extLst>
              <a:ext uri="{FF2B5EF4-FFF2-40B4-BE49-F238E27FC236}">
                <a16:creationId xmlns:a16="http://schemas.microsoft.com/office/drawing/2014/main" id="{A2D5F941-38D9-4A7A-94D4-A35AA8F225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731" y="3126886"/>
            <a:ext cx="4353317" cy="184956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3600" b="1" dirty="0"/>
              <a:t>Использование утверждено приказом</a:t>
            </a:r>
          </a:p>
          <a:p>
            <a:pPr marL="0" indent="0" algn="ctr">
              <a:buNone/>
            </a:pPr>
            <a:r>
              <a:rPr lang="ru-RU" sz="3600" b="1" dirty="0"/>
              <a:t>МЗ РФ от 15.12.2014 №834н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02FBEB17-5680-4FCA-9595-EDBF92F45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55314" y="6356350"/>
            <a:ext cx="354623" cy="365125"/>
          </a:xfrm>
        </p:spPr>
        <p:txBody>
          <a:bodyPr/>
          <a:lstStyle/>
          <a:p>
            <a:fld id="{1E683CC8-0ED5-418F-B206-7354D3964735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00419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D819C2-E739-4C4A-B4E3-A19EAC8A6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Необходимые критерии для построения счета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387293A-57EF-40E2-8C50-D8B04067FD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9506" y="2247656"/>
            <a:ext cx="7101255" cy="3291498"/>
          </a:xfrm>
        </p:spPr>
        <p:txBody>
          <a:bodyPr>
            <a:normAutofit/>
          </a:bodyPr>
          <a:lstStyle/>
          <a:p>
            <a:r>
              <a:rPr lang="ru-RU" dirty="0"/>
              <a:t>Пациент</a:t>
            </a:r>
          </a:p>
          <a:p>
            <a:r>
              <a:rPr lang="ru-RU" dirty="0"/>
              <a:t>Дата, оказания медицинской помощи</a:t>
            </a:r>
          </a:p>
          <a:p>
            <a:r>
              <a:rPr lang="ru-RU" dirty="0"/>
              <a:t>Врач (организационно-штатная структура)</a:t>
            </a:r>
          </a:p>
          <a:p>
            <a:r>
              <a:rPr lang="ru-RU" dirty="0"/>
              <a:t>Диагноз (основной) (из справочника)</a:t>
            </a:r>
          </a:p>
          <a:p>
            <a:r>
              <a:rPr lang="ru-RU" dirty="0"/>
              <a:t>Услуга (из справочника)</a:t>
            </a:r>
          </a:p>
          <a:p>
            <a:r>
              <a:rPr lang="ru-RU" dirty="0"/>
              <a:t>Результат (из справочника)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59E65FB-C701-4B73-B026-C84704FF4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70678" y="6329973"/>
            <a:ext cx="451338" cy="365125"/>
          </a:xfrm>
        </p:spPr>
        <p:txBody>
          <a:bodyPr/>
          <a:lstStyle/>
          <a:p>
            <a:fld id="{1E683CC8-0ED5-418F-B206-7354D3964735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32831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1101</TotalTime>
  <Words>449</Words>
  <Application>Microsoft Office PowerPoint</Application>
  <PresentationFormat>Широкоэкранный</PresentationFormat>
  <Paragraphs>82</Paragraphs>
  <Slides>19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Wingdings</vt:lpstr>
      <vt:lpstr>Тема Office</vt:lpstr>
      <vt:lpstr>Учёт посещений и обращений  в поликлинике</vt:lpstr>
      <vt:lpstr>Учет амбулаторно-поликлинической помощи по обращениям и посещениям по форме №025/у «Медицинская карта пациента, получающего медицинскую помощь в амбулаторных условиях»</vt:lpstr>
      <vt:lpstr>Форма 025/у.  Медицинское наблюдение в динамике</vt:lpstr>
      <vt:lpstr>Форма 025/у. Этапный эпикриз</vt:lpstr>
      <vt:lpstr>Учет амбулаторно-поликлинической помощи по обращениям и посещениям по форме №112/у «История развития ребенка»</vt:lpstr>
      <vt:lpstr>Форма 112/у. Листы текущих наблюдений и заключительных (уточненных) диагнозов</vt:lpstr>
      <vt:lpstr>Учет амбулаторно-поликлинической помощи по обращениям и посещениям по форме 026/у-2000 «Учетная форма медицинская карта ребенка для образовательных учреждений» </vt:lpstr>
      <vt:lpstr>025-1/у «Талон пациента, получающего медицинскую помощь в амбулаторных условиях»</vt:lpstr>
      <vt:lpstr>Необходимые критерии для построения счета</vt:lpstr>
      <vt:lpstr>Основные информационные объекты в амбулаторных условиях счета ОМС</vt:lpstr>
      <vt:lpstr>Информационный объект «Обращение»</vt:lpstr>
      <vt:lpstr>Пример оформления обращения в ф.025-1/у</vt:lpstr>
      <vt:lpstr>Пример оформления обращения в ф.025-1/у</vt:lpstr>
      <vt:lpstr>Пример оформления посещения с профилактической целью в ф.025-1/у </vt:lpstr>
      <vt:lpstr>Пример оформления ф.025-1/у  в стоматологии</vt:lpstr>
      <vt:lpstr>Отражение данных счета по ОМС</vt:lpstr>
      <vt:lpstr>Изменение в модели формирования счетов</vt:lpstr>
      <vt:lpstr>Изменения в реестре счета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2017-08-08T10:25:12Z</dcterms:created>
  <dcterms:modified xsi:type="dcterms:W3CDTF">2017-08-11T05:15:50Z</dcterms:modified>
</cp:coreProperties>
</file>